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4" r:id="rId7"/>
    <p:sldId id="261" r:id="rId8"/>
    <p:sldId id="262" r:id="rId9"/>
    <p:sldId id="263" r:id="rId10"/>
    <p:sldId id="271" r:id="rId11"/>
    <p:sldId id="264" r:id="rId12"/>
    <p:sldId id="272" r:id="rId13"/>
    <p:sldId id="265" r:id="rId14"/>
    <p:sldId id="266" r:id="rId15"/>
    <p:sldId id="267" r:id="rId16"/>
    <p:sldId id="268" r:id="rId17"/>
    <p:sldId id="269" r:id="rId18"/>
    <p:sldId id="273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85F"/>
    <a:srgbClr val="132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58" autoAdjust="0"/>
  </p:normalViewPr>
  <p:slideViewPr>
    <p:cSldViewPr>
      <p:cViewPr>
        <p:scale>
          <a:sx n="77" d="100"/>
          <a:sy n="77" d="100"/>
        </p:scale>
        <p:origin x="-11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060848"/>
            <a:ext cx="8229600" cy="4065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Strategic Managerial Accounting: hospitality, tourism &amp; events applications 6e</a:t>
            </a:r>
          </a:p>
          <a:p>
            <a:pPr lvl="0"/>
            <a:endParaRPr lang="cy-GB" dirty="0" smtClean="0"/>
          </a:p>
          <a:p>
            <a:pPr lvl="0"/>
            <a:endParaRPr lang="en-US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2039938" y="6497638"/>
            <a:ext cx="71040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/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© 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2012 Jones 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 al: </a:t>
            </a:r>
            <a:r>
              <a:rPr lang="en-GB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Strategic</a:t>
            </a:r>
            <a:r>
              <a:rPr lang="en-GB" sz="900" i="1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Managerial Accounting: </a:t>
            </a:r>
            <a:r>
              <a:rPr lang="en-US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Hospitality, Tourism &amp; Events Applications</a:t>
            </a:r>
            <a:r>
              <a:rPr lang="en-GB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6thedition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Goodfellow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Publishers</a:t>
            </a:r>
          </a:p>
        </p:txBody>
      </p:sp>
      <p:pic>
        <p:nvPicPr>
          <p:cNvPr id="8" name="Picture 7" descr="GP_JONES_WEB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52320" y="260647"/>
            <a:ext cx="1276475" cy="1662841"/>
          </a:xfrm>
          <a:prstGeom prst="rect">
            <a:avLst/>
          </a:prstGeom>
        </p:spPr>
      </p:pic>
      <p:pic>
        <p:nvPicPr>
          <p:cNvPr id="9" name="Picture 8" descr="GP LOGO1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5536" y="6165304"/>
            <a:ext cx="504056" cy="4853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sz="3200" b="1" kern="1200" baseline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Chapter </a:t>
            </a:r>
            <a:r>
              <a:rPr lang="en-US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Financial Statements For Decision Making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Statement </a:t>
            </a:r>
            <a:r>
              <a:rPr lang="en-GB" b="1" dirty="0">
                <a:solidFill>
                  <a:schemeClr val="bg1"/>
                </a:solidFill>
              </a:rPr>
              <a:t>of Financial Position</a:t>
            </a:r>
            <a:r>
              <a:rPr lang="en-US" b="1" dirty="0" smtClean="0">
                <a:solidFill>
                  <a:schemeClr val="bg1"/>
                </a:solidFill>
              </a:rPr>
              <a:t> terms (2)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491161"/>
              </p:ext>
            </p:extLst>
          </p:nvPr>
        </p:nvGraphicFramePr>
        <p:xfrm>
          <a:off x="683568" y="2043091"/>
          <a:ext cx="8064896" cy="4030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2160240"/>
                <a:gridCol w="4104456"/>
              </a:tblGrid>
              <a:tr h="255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Accounting Term</a:t>
                      </a:r>
                      <a:endParaRPr lang="en-GB" sz="11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sng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Alternative Term</a:t>
                      </a:r>
                      <a:endParaRPr lang="en-GB" sz="11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sng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Description</a:t>
                      </a:r>
                      <a:endParaRPr lang="en-GB" sz="11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7083" marR="37083" marT="0" marB="0"/>
                </a:tc>
              </a:tr>
              <a:tr h="669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Equity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Shareholders’ funds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The owners’ value in the </a:t>
                      </a:r>
                      <a:r>
                        <a:rPr lang="en-GB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business e.g. Value of shares, retained profits, reserves</a:t>
                      </a:r>
                    </a:p>
                  </a:txBody>
                  <a:tcPr marL="37083" marR="37083" marT="0" marB="0"/>
                </a:tc>
              </a:tr>
              <a:tr h="511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Liabilities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 obligation to be met in the future</a:t>
                      </a:r>
                    </a:p>
                  </a:txBody>
                  <a:tcPr marL="37083" marR="37083" marT="0" marB="0"/>
                </a:tc>
              </a:tr>
              <a:tr h="438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Non-current liabilities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Long-term liabilities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Liabilities, usually over 1 year </a:t>
                      </a:r>
                      <a:r>
                        <a:rPr lang="en-GB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e.g. Bank loans</a:t>
                      </a:r>
                    </a:p>
                  </a:txBody>
                  <a:tcPr marL="37083" marR="37083" marT="0" marB="0"/>
                </a:tc>
              </a:tr>
              <a:tr h="511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Current liabilities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Short-term liabilities, to be met within 12 months</a:t>
                      </a:r>
                    </a:p>
                  </a:txBody>
                  <a:tcPr marL="37083" marR="37083" marT="0" marB="0"/>
                </a:tc>
              </a:tr>
              <a:tr h="1592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Trade payables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Creditors &amp; Accruals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The amount you owe to your </a:t>
                      </a:r>
                      <a:r>
                        <a:rPr lang="en-GB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suppliers e.g. Amounts you owe for stocks already purchased, but yet to pay.  Electricity that you are invoiced for after consumption would be an accrual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7083" marR="37083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28950" y="20431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8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Statement of Financial Position (1)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914131"/>
              </p:ext>
            </p:extLst>
          </p:nvPr>
        </p:nvGraphicFramePr>
        <p:xfrm>
          <a:off x="755576" y="1899192"/>
          <a:ext cx="7920880" cy="35321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36036"/>
                <a:gridCol w="2128813"/>
                <a:gridCol w="2056031"/>
              </a:tblGrid>
              <a:tr h="342431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Statement of Financial Position as at 31st December XXX2</a:t>
                      </a:r>
                      <a:endParaRPr lang="en-GB" sz="14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4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</a:tr>
              <a:tr h="2269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31st December XXX2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31st December XXX1</a:t>
                      </a: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ASSETS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Non-current assets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</a:tr>
              <a:tr h="226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Property, plant and equipment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750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740</a:t>
                      </a: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Intangible assets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</a:t>
                      </a:r>
                      <a:endParaRPr lang="en-GB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</a:t>
                      </a:r>
                      <a:endParaRPr lang="en-GB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850</a:t>
                      </a:r>
                      <a:endParaRPr lang="en-GB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840</a:t>
                      </a:r>
                      <a:endParaRPr lang="en-GB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Current assets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Inventories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85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80</a:t>
                      </a: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Trade receivables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140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160</a:t>
                      </a: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Cash and cash equivalents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300</a:t>
                      </a:r>
                      <a:endParaRPr lang="en-GB" sz="1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270</a:t>
                      </a:r>
                      <a:endParaRPr lang="en-GB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525</a:t>
                      </a:r>
                      <a:endParaRPr lang="en-GB" sz="14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510</a:t>
                      </a:r>
                      <a:endParaRPr lang="en-GB" sz="1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Total assets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u="dbl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1375</a:t>
                      </a:r>
                      <a:endParaRPr lang="en-GB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u="dbl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1350</a:t>
                      </a:r>
                      <a:endParaRPr lang="en-GB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78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Statement of Financial Position (2)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552610"/>
              </p:ext>
            </p:extLst>
          </p:nvPr>
        </p:nvGraphicFramePr>
        <p:xfrm>
          <a:off x="755576" y="1899192"/>
          <a:ext cx="7920880" cy="43549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36036"/>
                <a:gridCol w="2128813"/>
                <a:gridCol w="2056031"/>
              </a:tblGrid>
              <a:tr h="342431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Statement of Financial Position as at 31st December XXX2</a:t>
                      </a:r>
                      <a:endParaRPr lang="en-GB" sz="12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2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2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</a:tr>
              <a:tr h="2269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31st December XXX2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31st December XXX1</a:t>
                      </a: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EQUITIY AND LIABILITIES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Equity attributable to owners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Share capital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850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700</a:t>
                      </a: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Retained earnings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180</a:t>
                      </a:r>
                      <a:endParaRPr lang="en-GB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140</a:t>
                      </a:r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Total equity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1030</a:t>
                      </a:r>
                      <a:endParaRPr lang="en-GB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840</a:t>
                      </a:r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Non-current liabilities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Long-term borrowings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150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244</a:t>
                      </a: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Deferred tax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</a:t>
                      </a:r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Total non-current liabilities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160</a:t>
                      </a:r>
                      <a:endParaRPr lang="en-GB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274</a:t>
                      </a:r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Current liabilities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Trade payables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150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194</a:t>
                      </a: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Short-term borrowings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12</a:t>
                      </a: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Current tax payable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25</a:t>
                      </a:r>
                      <a:endParaRPr lang="en-GB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30</a:t>
                      </a:r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Total current liabilities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185</a:t>
                      </a:r>
                      <a:endParaRPr lang="en-GB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236</a:t>
                      </a:r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Total liabilities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345</a:t>
                      </a:r>
                      <a:endParaRPr lang="en-GB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510</a:t>
                      </a:r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</a:tr>
              <a:tr h="119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Total equity and liabilities</a:t>
                      </a: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dbl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1375</a:t>
                      </a:r>
                      <a:endParaRPr lang="en-GB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dbl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1350</a:t>
                      </a:r>
                      <a:endParaRPr lang="en-GB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42537" marR="42537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842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Statement </a:t>
            </a:r>
            <a:r>
              <a:rPr lang="en-GB" b="1" dirty="0">
                <a:solidFill>
                  <a:schemeClr val="bg1"/>
                </a:solidFill>
              </a:rPr>
              <a:t>of Cash </a:t>
            </a:r>
            <a:r>
              <a:rPr lang="en-GB" b="1" dirty="0" smtClean="0">
                <a:solidFill>
                  <a:schemeClr val="bg1"/>
                </a:solidFill>
              </a:rPr>
              <a:t>flows</a:t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b="1" dirty="0" smtClean="0">
                <a:solidFill>
                  <a:schemeClr val="bg1"/>
                </a:solidFill>
              </a:rPr>
              <a:t>Direct Method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392512"/>
              </p:ext>
            </p:extLst>
          </p:nvPr>
        </p:nvGraphicFramePr>
        <p:xfrm>
          <a:off x="683567" y="2060850"/>
          <a:ext cx="5040561" cy="3832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6465"/>
                <a:gridCol w="864096"/>
              </a:tblGrid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Cash receipts from customers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xxx</a:t>
                      </a:r>
                    </a:p>
                  </a:txBody>
                  <a:tcPr marL="68580" marR="68580" marT="0" marB="0"/>
                </a:tc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Cash paid to suppliers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xxx</a:t>
                      </a:r>
                    </a:p>
                  </a:txBody>
                  <a:tcPr marL="68580" marR="68580" marT="0" marB="0"/>
                </a:tc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Cash paid to employees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xxx</a:t>
                      </a:r>
                    </a:p>
                  </a:txBody>
                  <a:tcPr marL="68580" marR="68580" marT="0" marB="0"/>
                </a:tc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Cash paid for other operating expenses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xxx</a:t>
                      </a:r>
                    </a:p>
                  </a:txBody>
                  <a:tcPr marL="68580" marR="68580" marT="0" marB="0"/>
                </a:tc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Interest paid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xxx</a:t>
                      </a:r>
                    </a:p>
                  </a:txBody>
                  <a:tcPr marL="68580" marR="68580" marT="0" marB="0"/>
                </a:tc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Income taxes paid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xxx</a:t>
                      </a: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Net cash from operating activities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u="dbl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xxx</a:t>
                      </a:r>
                      <a:endParaRPr lang="en-GB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78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Statement </a:t>
            </a:r>
            <a:r>
              <a:rPr lang="en-GB" b="1" dirty="0">
                <a:solidFill>
                  <a:schemeClr val="bg1"/>
                </a:solidFill>
              </a:rPr>
              <a:t>of Cash </a:t>
            </a:r>
            <a:r>
              <a:rPr lang="en-GB" b="1" dirty="0" smtClean="0">
                <a:solidFill>
                  <a:schemeClr val="bg1"/>
                </a:solidFill>
              </a:rPr>
              <a:t>flows</a:t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b="1" dirty="0" smtClean="0">
                <a:solidFill>
                  <a:schemeClr val="bg1"/>
                </a:solidFill>
              </a:rPr>
              <a:t>Indirect Method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187664"/>
              </p:ext>
            </p:extLst>
          </p:nvPr>
        </p:nvGraphicFramePr>
        <p:xfrm>
          <a:off x="683568" y="1916832"/>
          <a:ext cx="5400600" cy="41044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00"/>
                <a:gridCol w="936104"/>
                <a:gridCol w="864096"/>
              </a:tblGrid>
              <a:tr h="373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Profit before interest and income taxes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xxx</a:t>
                      </a:r>
                    </a:p>
                  </a:txBody>
                  <a:tcPr marL="68580" marR="68580" marT="0" marB="0"/>
                </a:tc>
              </a:tr>
              <a:tr h="373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Add back depreciation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xxx</a:t>
                      </a:r>
                    </a:p>
                  </a:txBody>
                  <a:tcPr marL="68580" marR="68580" marT="0" marB="0"/>
                </a:tc>
              </a:tr>
              <a:tr h="373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Add back amortisation of goodwill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xxx</a:t>
                      </a:r>
                    </a:p>
                  </a:txBody>
                  <a:tcPr marL="68580" marR="68580" marT="0" marB="0"/>
                </a:tc>
              </a:tr>
              <a:tr h="373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Increase in receivables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xxx</a:t>
                      </a:r>
                    </a:p>
                  </a:txBody>
                  <a:tcPr marL="68580" marR="68580" marT="0" marB="0"/>
                </a:tc>
              </a:tr>
              <a:tr h="373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Decrease in inventories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xxx</a:t>
                      </a:r>
                    </a:p>
                  </a:txBody>
                  <a:tcPr marL="68580" marR="68580" marT="0" marB="0"/>
                </a:tc>
              </a:tr>
              <a:tr h="373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Increase in trade payables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xxx</a:t>
                      </a:r>
                    </a:p>
                  </a:txBody>
                  <a:tcPr marL="68580" marR="68580" marT="0" marB="0"/>
                </a:tc>
              </a:tr>
              <a:tr h="373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Interest expense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xxx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</a:tr>
              <a:tr h="373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Less Interest accrued but not yet paid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xxx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</a:tr>
              <a:tr h="373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Interest paid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xxx</a:t>
                      </a:r>
                    </a:p>
                  </a:txBody>
                  <a:tcPr marL="68580" marR="68580" marT="0" marB="0"/>
                </a:tc>
              </a:tr>
              <a:tr h="373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Income taxes paid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xxx</a:t>
                      </a:r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</a:tr>
              <a:tr h="373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Net cash from operating activities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dbl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xxx</a:t>
                      </a:r>
                      <a:endParaRPr lang="en-GB" sz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78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Uniform System of Accounting for the Lodging Industry (USALI)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sz="2800" b="0" dirty="0" smtClean="0">
                <a:solidFill>
                  <a:schemeClr val="tx2">
                    <a:lumMod val="75000"/>
                  </a:schemeClr>
                </a:solidFill>
              </a:rPr>
              <a:t>Hospitality </a:t>
            </a:r>
            <a:r>
              <a:rPr lang="en-US" sz="2800" b="0" dirty="0" smtClean="0">
                <a:solidFill>
                  <a:schemeClr val="tx2">
                    <a:lumMod val="75000"/>
                  </a:schemeClr>
                </a:solidFill>
              </a:rPr>
              <a:t>specific reporting framework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800" b="0" dirty="0" smtClean="0">
                <a:solidFill>
                  <a:schemeClr val="tx2">
                    <a:lumMod val="75000"/>
                  </a:schemeClr>
                </a:solidFill>
              </a:rPr>
              <a:t>Developed in the 1920’s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800" b="0" dirty="0" smtClean="0">
                <a:solidFill>
                  <a:schemeClr val="tx2">
                    <a:lumMod val="75000"/>
                  </a:schemeClr>
                </a:solidFill>
              </a:rPr>
              <a:t>Responsibility accounting </a:t>
            </a:r>
            <a:r>
              <a:rPr lang="en-US" sz="2800" b="0" dirty="0" smtClean="0">
                <a:solidFill>
                  <a:schemeClr val="tx2">
                    <a:lumMod val="75000"/>
                  </a:schemeClr>
                </a:solidFill>
              </a:rPr>
              <a:t>format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800" b="0" dirty="0" smtClean="0">
                <a:solidFill>
                  <a:schemeClr val="tx2">
                    <a:lumMod val="75000"/>
                  </a:schemeClr>
                </a:solidFill>
              </a:rPr>
              <a:t>Provides a complete management accounting reporting system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800" b="0" dirty="0" smtClean="0">
                <a:solidFill>
                  <a:schemeClr val="tx2">
                    <a:lumMod val="75000"/>
                  </a:schemeClr>
                </a:solidFill>
              </a:rPr>
              <a:t>Allows external benchmarking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800" b="0" dirty="0" smtClean="0">
                <a:solidFill>
                  <a:schemeClr val="tx2">
                    <a:lumMod val="75000"/>
                  </a:schemeClr>
                </a:solidFill>
              </a:rPr>
              <a:t>Used in industry-wide studies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800" b="0" dirty="0" smtClean="0">
                <a:solidFill>
                  <a:schemeClr val="tx2">
                    <a:lumMod val="75000"/>
                  </a:schemeClr>
                </a:solidFill>
              </a:rPr>
              <a:t>Useful </a:t>
            </a:r>
            <a:r>
              <a:rPr lang="en-US" sz="2800" b="0" dirty="0" smtClean="0">
                <a:solidFill>
                  <a:schemeClr val="tx2">
                    <a:lumMod val="75000"/>
                  </a:schemeClr>
                </a:solidFill>
              </a:rPr>
              <a:t>in management contract operations</a:t>
            </a:r>
            <a:endParaRPr lang="en-US" sz="2800" b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8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6694512" cy="1080120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Example</a:t>
            </a:r>
            <a:r>
              <a:rPr lang="en-GB" b="1" dirty="0">
                <a:solidFill>
                  <a:schemeClr val="bg1"/>
                </a:solidFill>
              </a:rPr>
              <a:t>: USALI Department Statement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8" t="12500" r="19085" b="10642"/>
          <a:stretch/>
        </p:blipFill>
        <p:spPr bwMode="auto">
          <a:xfrm>
            <a:off x="827584" y="1392168"/>
            <a:ext cx="6624735" cy="4853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578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6694512" cy="93407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Example</a:t>
            </a:r>
            <a:r>
              <a:rPr lang="en-GB" sz="2800" b="1" dirty="0">
                <a:solidFill>
                  <a:schemeClr val="bg1"/>
                </a:solidFill>
              </a:rPr>
              <a:t>: USALI Summary Statement of Income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5616" y="6211566"/>
            <a:ext cx="7200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* Income</a:t>
            </a:r>
            <a:r>
              <a:rPr lang="en-GB" sz="12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- </a:t>
            </a:r>
            <a:r>
              <a:rPr lang="en-GB" sz="12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 this American terminology ‘income’ relates to what in the UK would be termed ‘</a:t>
            </a:r>
            <a:r>
              <a:rPr lang="en-GB" sz="1200" b="1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Profit’</a:t>
            </a:r>
            <a:endParaRPr lang="en-GB" sz="12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75" t="10979" r="30862" b="20440"/>
          <a:stretch/>
        </p:blipFill>
        <p:spPr bwMode="auto">
          <a:xfrm>
            <a:off x="1691680" y="1194722"/>
            <a:ext cx="4757351" cy="5016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578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6694512" cy="720080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Example Room Statement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76" t="13007" r="28581" b="11149"/>
          <a:stretch/>
        </p:blipFill>
        <p:spPr bwMode="auto">
          <a:xfrm>
            <a:off x="1475656" y="980728"/>
            <a:ext cx="5301049" cy="5548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961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Summary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47500" lnSpcReduction="20000"/>
          </a:bodyPr>
          <a:lstStyle/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Cash and profit refer to different elements of the accounts and should never be used interchangeably, they are different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457200" lvl="0" indent="-457200" algn="l">
              <a:buFont typeface="Wingdings" pitchFamily="2" charset="2"/>
              <a:buChar char="Ø"/>
            </a:pPr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A number of different ‘GAAPs’ exist, international GAAP, using IFRS are used more widely than other ‘national’ county specific GAAPs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457200" lvl="0" indent="-457200" algn="l">
              <a:buFont typeface="Wingdings" pitchFamily="2" charset="2"/>
              <a:buChar char="Ø"/>
            </a:pPr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External reporting statements can be utilised internally for management accounting analysis purposes, but are too general and far reaching for operational decision making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457200" lvl="0" indent="-457200" algn="l">
              <a:buFont typeface="Wingdings" pitchFamily="2" charset="2"/>
              <a:buChar char="Ø"/>
            </a:pPr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USALI is well utilised as a reporting framework within hospitality and is one of the oldest sector specific internal reporting frameworks in the world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457200" lvl="0" indent="-457200" algn="l">
              <a:buFont typeface="Wingdings" pitchFamily="2" charset="2"/>
              <a:buChar char="Ø"/>
            </a:pPr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USALI serves many purposes for internal reporting and external benchmarking for decision making. </a:t>
            </a:r>
          </a:p>
        </p:txBody>
      </p:sp>
    </p:spTree>
    <p:extLst>
      <p:ext uri="{BB962C8B-B14F-4D97-AF65-F5344CB8AC3E}">
        <p14:creationId xmlns:p14="http://schemas.microsoft.com/office/powerpoint/2010/main" val="249578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Objectives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70000" lnSpcReduction="20000"/>
          </a:bodyPr>
          <a:lstStyle/>
          <a:p>
            <a:pPr lvl="0" algn="l"/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After studying this topic you should be able to:</a:t>
            </a:r>
          </a:p>
          <a:p>
            <a:pPr marL="457200" lvl="0" indent="-457200" algn="l">
              <a:buFont typeface="Wingdings" pitchFamily="2" charset="2"/>
              <a:buChar char="Ø"/>
            </a:pPr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Develop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knowledge and understanding of a variety of accounting statements;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Critically evaluate the usefulness of such information to managers, and other statement users;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Develop knowledge of alternative accounting terminology used within financial reports; and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Develop a working knowledge of the concepts of profit and cash in the business context.</a:t>
            </a:r>
          </a:p>
          <a:p>
            <a:r>
              <a:rPr lang="en-GB" dirty="0"/>
              <a:t> </a:t>
            </a: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78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	The difference between profit &amp; cash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Profit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 = the surplus of value between sales revenue and associated costs for the same 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period</a:t>
            </a:r>
          </a:p>
          <a:p>
            <a:pPr algn="l"/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Sales Revenue – Costs = Profit</a:t>
            </a: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8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Example: difference between cash and profit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Cultural Events is a small local events company, its operating information for one month, April is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algn="l"/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Sales for the period are £40,000, which includes £10,000 invoiced and yet to be paid by the customer;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Cost of sales, £12,000, which includes £6,000 still to be paid to the supplier;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Expenses for the month are £20,000, but this includes £4,000 paid previously and £6,000 not to be paid until the next month; 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At the start of the month the bank balance (cash) was £5,000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A cash payment of £15,000 is paid in April related to last month’s expenses.</a:t>
            </a: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8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Solution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643372"/>
              </p:ext>
            </p:extLst>
          </p:nvPr>
        </p:nvGraphicFramePr>
        <p:xfrm>
          <a:off x="899592" y="2060848"/>
          <a:ext cx="6336704" cy="3816427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728192"/>
                <a:gridCol w="1296144"/>
                <a:gridCol w="2160240"/>
                <a:gridCol w="1152128"/>
              </a:tblGrid>
              <a:tr h="479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u="sng" dirty="0">
                          <a:effectLst/>
                        </a:rPr>
                        <a:t>Cultural Events</a:t>
                      </a:r>
                      <a:endParaRPr lang="en-GB" sz="16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Profit</a:t>
                      </a:r>
                      <a:endParaRPr lang="en-GB" sz="16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Cash</a:t>
                      </a:r>
                      <a:endParaRPr lang="en-GB" sz="16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79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Opening cash</a:t>
                      </a:r>
                      <a:endParaRPr lang="en-GB" sz="16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£5,000</a:t>
                      </a:r>
                      <a:endParaRPr lang="en-GB" sz="16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79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Sales Revenue</a:t>
                      </a:r>
                      <a:endParaRPr lang="en-GB" sz="16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£40,000</a:t>
                      </a:r>
                      <a:endParaRPr lang="en-GB" sz="16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  + cash from sales</a:t>
                      </a:r>
                      <a:endParaRPr lang="en-GB" sz="16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u="sng">
                          <a:effectLst/>
                        </a:rPr>
                        <a:t>£30,000</a:t>
                      </a:r>
                      <a:endParaRPr lang="en-GB" sz="16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79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 - Cost of sales</a:t>
                      </a:r>
                      <a:endParaRPr lang="en-GB" sz="16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u="sng">
                          <a:effectLst/>
                        </a:rPr>
                        <a:t>£12,000</a:t>
                      </a:r>
                      <a:endParaRPr lang="en-GB" sz="16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 </a:t>
                      </a:r>
                      <a:endParaRPr lang="en-GB" sz="16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£35,000</a:t>
                      </a:r>
                      <a:endParaRPr lang="en-GB" sz="16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941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 = Gross Profit</a:t>
                      </a:r>
                      <a:endParaRPr lang="en-GB" sz="16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£28,000</a:t>
                      </a:r>
                      <a:endParaRPr lang="en-GB" sz="16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 - Expenses for March</a:t>
                      </a:r>
                      <a:endParaRPr lang="en-GB" sz="16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£15,000</a:t>
                      </a:r>
                      <a:endParaRPr lang="en-GB" sz="16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79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 - Expenses</a:t>
                      </a:r>
                      <a:endParaRPr lang="en-GB" sz="16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u="sng" dirty="0">
                          <a:effectLst/>
                        </a:rPr>
                        <a:t>£20,000</a:t>
                      </a:r>
                      <a:endParaRPr lang="en-GB" sz="1600" u="sng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 - Expenses for April</a:t>
                      </a:r>
                      <a:endParaRPr lang="en-GB" sz="16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u="sng" dirty="0">
                          <a:effectLst/>
                        </a:rPr>
                        <a:t>£10,000</a:t>
                      </a:r>
                      <a:endParaRPr lang="en-GB" sz="1600" u="sng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479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Profit</a:t>
                      </a:r>
                      <a:endParaRPr lang="en-GB" sz="16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u="dbl" dirty="0">
                          <a:effectLst/>
                        </a:rPr>
                        <a:t>£8,000</a:t>
                      </a:r>
                      <a:endParaRPr lang="en-GB" sz="16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Closing cash</a:t>
                      </a:r>
                      <a:endParaRPr lang="en-GB" sz="16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u="dbl" dirty="0">
                          <a:effectLst/>
                        </a:rPr>
                        <a:t>£10,000</a:t>
                      </a:r>
                      <a:endParaRPr lang="en-GB" sz="16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78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External financial reporting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/>
          </a:bodyPr>
          <a:lstStyle/>
          <a:p>
            <a:pPr algn="l"/>
            <a:r>
              <a:rPr lang="en-US" sz="2800" b="0" dirty="0" err="1" smtClean="0">
                <a:solidFill>
                  <a:schemeClr val="tx2">
                    <a:lumMod val="75000"/>
                  </a:schemeClr>
                </a:solidFill>
              </a:rPr>
              <a:t>Standardisation</a:t>
            </a:r>
            <a:r>
              <a:rPr lang="en-US" sz="2800" b="0" dirty="0" smtClean="0">
                <a:solidFill>
                  <a:schemeClr val="tx2">
                    <a:lumMod val="75000"/>
                  </a:schemeClr>
                </a:solidFill>
              </a:rPr>
              <a:t> over time has led to International Financial Reporting Standards (IFRS) being developed which are being adopted in a number of countries.</a:t>
            </a:r>
            <a:endParaRPr lang="en-US" sz="2800" b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73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The international convergence of accounting standards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593262"/>
              </p:ext>
            </p:extLst>
          </p:nvPr>
        </p:nvGraphicFramePr>
        <p:xfrm>
          <a:off x="683568" y="2060849"/>
          <a:ext cx="8064896" cy="4050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58435"/>
                <a:gridCol w="4806461"/>
              </a:tblGrid>
              <a:tr h="822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Australia, European Union countries (incl. France, Germany, Italy, United Kingdom - UK), South Africa, Turkey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Use of IFRS since 2005, some countries for listed companies only</a:t>
                      </a:r>
                    </a:p>
                  </a:txBody>
                  <a:tcPr marL="68580" marR="68580" marT="0" marB="0"/>
                </a:tc>
              </a:tr>
              <a:tr h="2633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Argentina, Mexico, Russia,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2012</a:t>
                      </a:r>
                    </a:p>
                  </a:txBody>
                  <a:tcPr marL="68580" marR="68580" marT="0" marB="0"/>
                </a:tc>
              </a:tr>
              <a:tr h="2633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Brazil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2008 or 2010, depending on type of company</a:t>
                      </a:r>
                    </a:p>
                  </a:txBody>
                  <a:tcPr marL="68580" marR="68580" marT="0" marB="0"/>
                </a:tc>
              </a:tr>
              <a:tr h="2633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Canada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2011, plus allowed for not-for-profit organisation</a:t>
                      </a:r>
                    </a:p>
                  </a:txBody>
                  <a:tcPr marL="68580" marR="68580" marT="0" marB="0"/>
                </a:tc>
              </a:tr>
              <a:tr h="2633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China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Broad convergence with national standards</a:t>
                      </a:r>
                    </a:p>
                  </a:txBody>
                  <a:tcPr marL="68580" marR="68580" marT="0" marB="0"/>
                </a:tc>
              </a:tr>
              <a:tr h="2633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India, Indonesia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Planned convergence</a:t>
                      </a:r>
                    </a:p>
                  </a:txBody>
                  <a:tcPr marL="68580" marR="68580" marT="0" marB="0"/>
                </a:tc>
              </a:tr>
              <a:tr h="543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Japan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Allowed for some international companies since 2010, further adoption under consideration</a:t>
                      </a:r>
                    </a:p>
                  </a:txBody>
                  <a:tcPr marL="68580" marR="68580" marT="0" marB="0"/>
                </a:tc>
              </a:tr>
              <a:tr h="2633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Republic of Korea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2011</a:t>
                      </a:r>
                    </a:p>
                  </a:txBody>
                  <a:tcPr marL="68580" marR="68580" marT="0" marB="0"/>
                </a:tc>
              </a:tr>
              <a:tr h="543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Saudi Arabia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Required in banking sector, under consideration more generally</a:t>
                      </a:r>
                    </a:p>
                  </a:txBody>
                  <a:tcPr marL="68580" marR="68580" marT="0" marB="0"/>
                </a:tc>
              </a:tr>
              <a:tr h="543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United States (USA)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Allowed for foreign company users since 2007, aiming for substantial convergence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99592" y="609329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GB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data from IFRS 2012</a:t>
            </a:r>
            <a:r>
              <a:rPr kumimoji="0" lang="en-GB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78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Statement of Comprehensive Income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712244"/>
              </p:ext>
            </p:extLst>
          </p:nvPr>
        </p:nvGraphicFramePr>
        <p:xfrm>
          <a:off x="755577" y="2060850"/>
          <a:ext cx="7776863" cy="3718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7416"/>
                <a:gridCol w="2258850"/>
                <a:gridCol w="2210597"/>
              </a:tblGrid>
              <a:tr h="56092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Statement of Income for the year ended 31st December XXX2</a:t>
                      </a:r>
                      <a:endParaRPr lang="en-GB" sz="14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30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31st December XXX2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31st December XXX1</a:t>
                      </a:r>
                    </a:p>
                  </a:txBody>
                  <a:tcPr marL="68580" marR="68580" marT="0" marB="0" anchor="b"/>
                </a:tc>
              </a:tr>
              <a:tr h="219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Revenue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6,900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7,400</a:t>
                      </a:r>
                    </a:p>
                  </a:txBody>
                  <a:tcPr marL="68580" marR="68580" marT="0" marB="0" anchor="b"/>
                </a:tc>
              </a:tr>
              <a:tr h="219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Cost of sales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(710)</a:t>
                      </a:r>
                      <a:endParaRPr lang="en-GB" sz="14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(680)</a:t>
                      </a:r>
                      <a:endParaRPr lang="en-GB" sz="14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19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Gross Profit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6,190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6,720</a:t>
                      </a:r>
                    </a:p>
                  </a:txBody>
                  <a:tcPr marL="68580" marR="68580" marT="0" marB="0" anchor="b"/>
                </a:tc>
              </a:tr>
              <a:tr h="219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Other income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670</a:t>
                      </a:r>
                    </a:p>
                  </a:txBody>
                  <a:tcPr marL="68580" marR="68580" marT="0" marB="0" anchor="b"/>
                </a:tc>
              </a:tr>
              <a:tr h="219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Distribution costs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(80)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(72)</a:t>
                      </a:r>
                    </a:p>
                  </a:txBody>
                  <a:tcPr marL="68580" marR="68580" marT="0" marB="0" anchor="b"/>
                </a:tc>
              </a:tr>
              <a:tr h="2738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Administrative expenses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(3450)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(3,708)</a:t>
                      </a:r>
                    </a:p>
                  </a:txBody>
                  <a:tcPr marL="68580" marR="68580" marT="0" marB="0" anchor="b"/>
                </a:tc>
              </a:tr>
              <a:tr h="219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Other expenses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(690)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(740)</a:t>
                      </a:r>
                    </a:p>
                  </a:txBody>
                  <a:tcPr marL="68580" marR="68580" marT="0" marB="0" anchor="b"/>
                </a:tc>
              </a:tr>
              <a:tr h="219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Finance costs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(40)</a:t>
                      </a:r>
                      <a:endParaRPr lang="en-GB" sz="14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(60)</a:t>
                      </a:r>
                      <a:endParaRPr lang="en-GB" sz="14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19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Profit before tax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2,630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2,810</a:t>
                      </a:r>
                    </a:p>
                  </a:txBody>
                  <a:tcPr marL="68580" marR="68580" marT="0" marB="0" anchor="b"/>
                </a:tc>
              </a:tr>
              <a:tr h="219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Income tax expense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(790)</a:t>
                      </a:r>
                      <a:endParaRPr lang="en-GB" sz="14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(843)</a:t>
                      </a:r>
                      <a:endParaRPr lang="en-GB" sz="14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219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Profit for the year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1,840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1,967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27584" y="5815469"/>
            <a:ext cx="317450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1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GB" sz="1100" i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Note: data for format illustrative purposes only</a:t>
            </a:r>
            <a:r>
              <a:rPr lang="en-GB" sz="11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en-GB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78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Statement </a:t>
            </a:r>
            <a:r>
              <a:rPr lang="en-GB" b="1" dirty="0">
                <a:solidFill>
                  <a:schemeClr val="bg1"/>
                </a:solidFill>
              </a:rPr>
              <a:t>of Financial Position</a:t>
            </a:r>
            <a:r>
              <a:rPr lang="en-US" b="1" dirty="0" smtClean="0">
                <a:solidFill>
                  <a:schemeClr val="bg1"/>
                </a:solidFill>
              </a:rPr>
              <a:t> terms (1)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132098"/>
              </p:ext>
            </p:extLst>
          </p:nvPr>
        </p:nvGraphicFramePr>
        <p:xfrm>
          <a:off x="683568" y="2043091"/>
          <a:ext cx="7920880" cy="41613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1656184"/>
                <a:gridCol w="4392488"/>
              </a:tblGrid>
              <a:tr h="105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Accounting Term</a:t>
                      </a:r>
                      <a:endParaRPr lang="en-GB" sz="11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sng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Alternative Term</a:t>
                      </a:r>
                      <a:endParaRPr lang="en-GB" sz="11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u="sng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Description</a:t>
                      </a:r>
                      <a:endParaRPr lang="en-GB" sz="11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7083" marR="37083" marT="0" marB="0"/>
                </a:tc>
              </a:tr>
              <a:tr h="416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Statement of Financial Position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Balance Sheet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 statement that shows what a company owns and owes at a given point in time</a:t>
                      </a:r>
                    </a:p>
                  </a:txBody>
                  <a:tcPr marL="37083" marR="37083" marT="0" marB="0"/>
                </a:tc>
              </a:tr>
              <a:tr h="208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Assets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Something the company owns, or has use of</a:t>
                      </a:r>
                    </a:p>
                  </a:txBody>
                  <a:tcPr marL="37083" marR="37083" marT="0" marB="0"/>
                </a:tc>
              </a:tr>
              <a:tr h="312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Non-current assets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Fixed assets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Assets that usually have a useful life for the company longer than 12 </a:t>
                      </a:r>
                      <a:r>
                        <a:rPr lang="en-GB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months e.g. Owned property, machinery, equipment</a:t>
                      </a:r>
                    </a:p>
                  </a:txBody>
                  <a:tcPr marL="37083" marR="37083" marT="0" marB="0"/>
                </a:tc>
              </a:tr>
              <a:tr h="416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Current assets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Assets that are short term, usually have a useful life for the company shorter than 12 </a:t>
                      </a:r>
                      <a:r>
                        <a:rPr lang="en-GB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months e.g. Cash, Inventory, trade receivables</a:t>
                      </a:r>
                    </a:p>
                  </a:txBody>
                  <a:tcPr marL="37083" marR="37083" marT="0" marB="0"/>
                </a:tc>
              </a:tr>
              <a:tr h="16289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Inventories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Stock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The value of the stock of goods for </a:t>
                      </a:r>
                      <a:r>
                        <a:rPr lang="en-GB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resale e.g. Stock of food, drink, merchandising, shop stock</a:t>
                      </a:r>
                    </a:p>
                  </a:txBody>
                  <a:tcPr marL="37083" marR="37083" marT="0" marB="0"/>
                </a:tc>
              </a:tr>
              <a:tr h="625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Trade receivables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Debtors &amp; Prepayments</a:t>
                      </a:r>
                    </a:p>
                  </a:txBody>
                  <a:tcPr marL="37083" marR="370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Money outstanding from sales, customers to pay in the future &amp; things paid for </a:t>
                      </a:r>
                      <a:r>
                        <a:rPr lang="en-GB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but </a:t>
                      </a:r>
                      <a:r>
                        <a:rPr lang="en-GB" sz="1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still to ‘use</a:t>
                      </a:r>
                      <a:r>
                        <a:rPr lang="en-GB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’ e.g. Customers with credit terms still to pay.  A prepayment could be paying a year’s insurance at the start of the year</a:t>
                      </a:r>
                    </a:p>
                  </a:txBody>
                  <a:tcPr marL="37083" marR="37083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28950" y="20431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78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1248</Words>
  <Application>Microsoft Office PowerPoint</Application>
  <PresentationFormat>On-screen Show (4:3)</PresentationFormat>
  <Paragraphs>316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Chapter 2</vt:lpstr>
      <vt:lpstr>Objectives </vt:lpstr>
      <vt:lpstr> The difference between profit &amp; cash </vt:lpstr>
      <vt:lpstr>Example: difference between cash and profit  </vt:lpstr>
      <vt:lpstr>Solution </vt:lpstr>
      <vt:lpstr>External financial reporting  </vt:lpstr>
      <vt:lpstr>The international convergence of accounting standards  </vt:lpstr>
      <vt:lpstr>Statement of Comprehensive Income </vt:lpstr>
      <vt:lpstr>Statement of Financial Position terms (1) </vt:lpstr>
      <vt:lpstr>Statement of Financial Position terms (2) </vt:lpstr>
      <vt:lpstr>Statement of Financial Position (1) </vt:lpstr>
      <vt:lpstr>Statement of Financial Position (2) </vt:lpstr>
      <vt:lpstr>Statement of Cash flows Direct Method </vt:lpstr>
      <vt:lpstr>Statement of Cash flows Indirect Method </vt:lpstr>
      <vt:lpstr>Uniform System of Accounting for the Lodging Industry (USALI) </vt:lpstr>
      <vt:lpstr>Example: USALI Department Statement  </vt:lpstr>
      <vt:lpstr>Example: USALI Summary Statement of Income </vt:lpstr>
      <vt:lpstr>Example Room Statement </vt:lpstr>
      <vt:lpstr>Summary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TAJ</dc:creator>
  <cp:lastModifiedBy>TAJ</cp:lastModifiedBy>
  <cp:revision>13</cp:revision>
  <dcterms:created xsi:type="dcterms:W3CDTF">2012-08-01T20:46:07Z</dcterms:created>
  <dcterms:modified xsi:type="dcterms:W3CDTF">2012-08-25T13:49:33Z</dcterms:modified>
</cp:coreProperties>
</file>